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031E83-F677-4110-A06A-DF3C20E69C54}">
  <a:tblStyle styleId="{C4031E83-F677-4110-A06A-DF3C20E69C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b6ce7294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b6ce7294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b6ce7294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b6ce7294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b6ce72946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b6ce72946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b6ce72946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7b6ce72946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b6ce72946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7b6ce72946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b6ce72946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b6ce72946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b6ce72946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b6ce72946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b6ce7294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b6ce7294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b6ce7294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b6ce7294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b6ce72946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b6ce72946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b6ce72946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b6ce7294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b6ce7294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b6ce7294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b6ce72946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b6ce7294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b6ce72946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7b6ce72946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w3schools.com/REACT/DEFAULT.ASP" TargetMode="External"/><Relationship Id="rId4" Type="http://schemas.openxmlformats.org/officeDocument/2006/relationships/hyperlink" Target="https://fastapi.tiangolo.com/tutorial/" TargetMode="External"/><Relationship Id="rId5" Type="http://schemas.openxmlformats.org/officeDocument/2006/relationships/hyperlink" Target="https://www.geeksforgeeks.org/" TargetMode="External"/><Relationship Id="rId6" Type="http://schemas.openxmlformats.org/officeDocument/2006/relationships/hyperlink" Target="https://www.postgresql.org/docs/current/tutorial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hasanmehediii/CSE-2211-Project" TargetMode="External"/><Relationship Id="rId4" Type="http://schemas.openxmlformats.org/officeDocument/2006/relationships/hyperlink" Target="https://youtu.be/7hatLweTOT8?si=ARAJ_xVRhWfck6DL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749900"/>
            <a:ext cx="8222100" cy="15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CSE-2211: Database Management System Lab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927045"/>
            <a:ext cx="82221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Group: B-4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Ibna Afra Roza (16)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Mehedi Hasan (22)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206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UI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0" y="872075"/>
            <a:ext cx="8832300" cy="3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7" name="Google Shape;147;p22" title="welco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25" y="1176875"/>
            <a:ext cx="4343402" cy="22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 title="welcom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125" y="1176875"/>
            <a:ext cx="4241799" cy="22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1394875" y="3464825"/>
            <a:ext cx="179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Welcome Page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6309775" y="3464825"/>
            <a:ext cx="179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Welcome Page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156625" y="186275"/>
            <a:ext cx="8987400" cy="4711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 title="log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25" y="186273"/>
            <a:ext cx="4093625" cy="18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 title="cardetai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700" y="186275"/>
            <a:ext cx="4093625" cy="18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 title="categor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625" y="2571750"/>
            <a:ext cx="4093625" cy="1889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 title="faq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728" y="2571750"/>
            <a:ext cx="4093596" cy="18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-59275" y="0"/>
            <a:ext cx="9283800" cy="4910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7" name="Google Shape;167;p24" title="prof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56800"/>
            <a:ext cx="4119027" cy="190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 title="profile2.png"/>
          <p:cNvPicPr preferRelativeResize="0"/>
          <p:nvPr/>
        </p:nvPicPr>
        <p:blipFill rotWithShape="1">
          <a:blip r:embed="rId4">
            <a:alphaModFix/>
          </a:blip>
          <a:srcRect b="-14181" l="-14181" r="0" t="0"/>
          <a:stretch/>
        </p:blipFill>
        <p:spPr>
          <a:xfrm>
            <a:off x="4131725" y="156800"/>
            <a:ext cx="4700573" cy="21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 title="paymen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" y="2499798"/>
            <a:ext cx="4119026" cy="206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 title="payment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3667" y="2499800"/>
            <a:ext cx="4138631" cy="206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0" y="0"/>
            <a:ext cx="9144000" cy="4910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7" name="Google Shape;177;p25" title="adminho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00" y="169500"/>
            <a:ext cx="4241799" cy="20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 title="adminhom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574" y="169500"/>
            <a:ext cx="4262323" cy="20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 title="manageus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00" y="2506300"/>
            <a:ext cx="4262323" cy="20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 title="manageca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1838" y="2544398"/>
            <a:ext cx="4241799" cy="195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https://www.w3schools.com/REACT/DEFAULT.ASP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https://fastapi.tiangolo.com/tutorial/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https://www.geeksforgeeks.org/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https://www.postgresql.org/docs/current/tutorial.html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000">
                <a:solidFill>
                  <a:srgbClr val="0D1117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5000">
              <a:solidFill>
                <a:srgbClr val="0D111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127000"/>
            <a:ext cx="85206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eorgia"/>
                <a:ea typeface="Georgia"/>
                <a:cs typeface="Georgia"/>
                <a:sym typeface="Georgia"/>
              </a:rPr>
              <a:t>Overview</a:t>
            </a:r>
            <a:endParaRPr sz="3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592025"/>
            <a:ext cx="8520600" cy="29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1117"/>
                </a:solidFill>
                <a:highlight>
                  <a:schemeClr val="lt1"/>
                </a:highlight>
                <a:latin typeface="Cambria"/>
                <a:ea typeface="Cambria"/>
                <a:cs typeface="Cambria"/>
                <a:sym typeface="Cambria"/>
              </a:rPr>
              <a:t>Goriber Gari</a:t>
            </a:r>
            <a:r>
              <a:rPr lang="en" sz="2000">
                <a:solidFill>
                  <a:srgbClr val="0D1117"/>
                </a:solidFill>
                <a:highlight>
                  <a:schemeClr val="lt1"/>
                </a:highlight>
                <a:latin typeface="Cambria"/>
                <a:ea typeface="Cambria"/>
                <a:cs typeface="Cambria"/>
                <a:sym typeface="Cambria"/>
              </a:rPr>
              <a:t> is a full-stack e-commerce platform designed for a seamless car purchasing experience. It allows users to browse a wide catalog of vehicles, view detailed information, and make purchases directly through the website.</a:t>
            </a:r>
            <a:endParaRPr sz="2000">
              <a:solidFill>
                <a:srgbClr val="0D1117"/>
              </a:solidFill>
              <a:highlight>
                <a:schemeClr val="lt1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D1117"/>
              </a:solidFill>
              <a:highlight>
                <a:schemeClr val="lt1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Cambria"/>
              <a:buChar char="-"/>
            </a:pPr>
            <a:r>
              <a:rPr lang="en" sz="2000">
                <a:solidFill>
                  <a:srgbClr val="0D1117"/>
                </a:solidFill>
                <a:highlight>
                  <a:schemeClr val="lt1"/>
                </a:highlight>
                <a:latin typeface="Cambria"/>
                <a:ea typeface="Cambria"/>
                <a:cs typeface="Cambria"/>
                <a:sym typeface="Cambria"/>
              </a:rPr>
              <a:t>GitHub: </a:t>
            </a:r>
            <a:r>
              <a:rPr lang="en" sz="2000" u="sng">
                <a:solidFill>
                  <a:schemeClr val="hlink"/>
                </a:solidFill>
                <a:highlight>
                  <a:schemeClr val="lt1"/>
                </a:highlight>
                <a:latin typeface="Cambria"/>
                <a:ea typeface="Cambria"/>
                <a:cs typeface="Cambria"/>
                <a:sym typeface="Cambria"/>
                <a:hlinkClick r:id="rId3"/>
              </a:rPr>
              <a:t>CSE-2211-Project</a:t>
            </a:r>
            <a:endParaRPr sz="2000">
              <a:solidFill>
                <a:srgbClr val="0D1117"/>
              </a:solidFill>
              <a:highlight>
                <a:schemeClr val="lt1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-"/>
            </a:pPr>
            <a:r>
              <a:rPr lang="en" sz="2000">
                <a:solidFill>
                  <a:srgbClr val="0D1117"/>
                </a:solidFill>
                <a:highlight>
                  <a:schemeClr val="lt1"/>
                </a:highlight>
                <a:latin typeface="Cambria"/>
                <a:ea typeface="Cambria"/>
                <a:cs typeface="Cambria"/>
                <a:sym typeface="Cambria"/>
              </a:rPr>
              <a:t>YouTube: </a:t>
            </a:r>
            <a:r>
              <a:rPr lang="en" sz="2000" u="sng">
                <a:solidFill>
                  <a:schemeClr val="hlink"/>
                </a:solidFill>
                <a:highlight>
                  <a:schemeClr val="lt1"/>
                </a:highlight>
                <a:latin typeface="Cambria"/>
                <a:ea typeface="Cambria"/>
                <a:cs typeface="Cambria"/>
                <a:sym typeface="Cambria"/>
                <a:hlinkClick r:id="rId4"/>
              </a:rPr>
              <a:t>Demo Video</a:t>
            </a:r>
            <a:endParaRPr sz="2000">
              <a:solidFill>
                <a:srgbClr val="0D1117"/>
              </a:solidFill>
              <a:highlight>
                <a:schemeClr val="lt1"/>
              </a:highlight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3" name="Google Shape;93;p14" title="ca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6675" y="820900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276700"/>
            <a:ext cx="85206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Tech Stacks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936750"/>
            <a:ext cx="8520600" cy="26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Frontend:</a:t>
            </a:r>
            <a:r>
              <a:rPr lang="en" sz="22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 React JS, Axios, Bootstrap</a:t>
            </a:r>
            <a:endParaRPr sz="2200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Backend:</a:t>
            </a:r>
            <a:r>
              <a:rPr lang="en" sz="22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 FastAPI, SQLAlchemy</a:t>
            </a:r>
            <a:endParaRPr sz="2200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Database: </a:t>
            </a:r>
            <a:r>
              <a:rPr lang="en" sz="2200">
                <a:solidFill>
                  <a:srgbClr val="0D1117"/>
                </a:solidFill>
                <a:latin typeface="Cambria"/>
                <a:ea typeface="Cambria"/>
                <a:cs typeface="Cambria"/>
                <a:sym typeface="Cambria"/>
              </a:rPr>
              <a:t>PostgreSQL</a:t>
            </a:r>
            <a:endParaRPr sz="2200">
              <a:solidFill>
                <a:srgbClr val="0D111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117925"/>
            <a:ext cx="85206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Schema Diagram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929825"/>
            <a:ext cx="8520600" cy="3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6" name="Google Shape;106;p16" title="schem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0" y="607775"/>
            <a:ext cx="8273150" cy="42726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158750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ER Diagram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907150"/>
            <a:ext cx="8520600" cy="3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3" name="Google Shape;113;p17" title="photo_2025-08-21_01-18-3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50" y="689425"/>
            <a:ext cx="8354774" cy="421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1106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Normal Form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651500"/>
            <a:ext cx="8520600" cy="39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120" name="Google Shape;120;p18"/>
          <p:cNvGraphicFramePr/>
          <p:nvPr/>
        </p:nvGraphicFramePr>
        <p:xfrm>
          <a:off x="401125" y="71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{C4031E83-F677-4110-A06A-DF3C20E69C54}</a:tableStyleId>
              </a:tblPr>
              <a:tblGrid>
                <a:gridCol w="2436000"/>
                <a:gridCol w="1526025"/>
                <a:gridCol w="1422075"/>
                <a:gridCol w="1513050"/>
                <a:gridCol w="1383075"/>
              </a:tblGrid>
              <a:tr h="48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1NF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2NF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3NF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BCNF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users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c</a:t>
                      </a:r>
                      <a:r>
                        <a:rPr b="1" lang="en" sz="1700"/>
                        <a:t>ars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car_inventory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category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car_inventory_log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reviews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236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Normal Form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022600"/>
            <a:ext cx="8520600" cy="3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127" name="Google Shape;127;p19"/>
          <p:cNvGraphicFramePr/>
          <p:nvPr/>
        </p:nvGraphicFramePr>
        <p:xfrm>
          <a:off x="371125" y="108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{C4031E83-F677-4110-A06A-DF3C20E69C54}</a:tableStyleId>
              </a:tblPr>
              <a:tblGrid>
                <a:gridCol w="1648200"/>
                <a:gridCol w="1648200"/>
                <a:gridCol w="1648200"/>
                <a:gridCol w="1648200"/>
                <a:gridCol w="1648200"/>
              </a:tblGrid>
              <a:tr h="457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1NF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2NF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3NF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BCNF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employees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orders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order_items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purchase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shipping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D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0" y="0"/>
            <a:ext cx="9144000" cy="529200"/>
          </a:xfrm>
          <a:prstGeom prst="rect">
            <a:avLst/>
          </a:prstGeom>
          <a:solidFill>
            <a:srgbClr val="99999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System Architecture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0" y="529200"/>
            <a:ext cx="9144000" cy="4614300"/>
          </a:xfrm>
          <a:prstGeom prst="rect">
            <a:avLst/>
          </a:prstGeom>
          <a:solidFill>
            <a:srgbClr val="0D1117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4" name="Google Shape;134;p20" title="ar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025" y="618075"/>
            <a:ext cx="68580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232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Features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134525"/>
            <a:ext cx="85206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0D1117"/>
                </a:solidFill>
                <a:latin typeface="Georgia"/>
                <a:ea typeface="Georgia"/>
                <a:cs typeface="Georgia"/>
                <a:sym typeface="Georgia"/>
              </a:rPr>
              <a:t>User Authentication</a:t>
            </a:r>
            <a:endParaRPr sz="1700">
              <a:solidFill>
                <a:srgbClr val="0D111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0D1117"/>
                </a:solidFill>
                <a:latin typeface="Georgia"/>
                <a:ea typeface="Georgia"/>
                <a:cs typeface="Georgia"/>
                <a:sym typeface="Georgia"/>
              </a:rPr>
              <a:t>Product Catalog</a:t>
            </a:r>
            <a:endParaRPr sz="1700">
              <a:solidFill>
                <a:srgbClr val="0D111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0D1117"/>
                </a:solidFill>
                <a:latin typeface="Georgia"/>
                <a:ea typeface="Georgia"/>
                <a:cs typeface="Georgia"/>
                <a:sym typeface="Georgia"/>
              </a:rPr>
              <a:t>Detailed Car View</a:t>
            </a:r>
            <a:endParaRPr sz="1700">
              <a:solidFill>
                <a:srgbClr val="0D111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0D1117"/>
                </a:solidFill>
                <a:latin typeface="Georgia"/>
                <a:ea typeface="Georgia"/>
                <a:cs typeface="Georgia"/>
                <a:sym typeface="Georgia"/>
              </a:rPr>
              <a:t>Shopping Cart</a:t>
            </a:r>
            <a:endParaRPr sz="1700">
              <a:solidFill>
                <a:srgbClr val="0D111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0D1117"/>
                </a:solidFill>
                <a:latin typeface="Georgia"/>
                <a:ea typeface="Georgia"/>
                <a:cs typeface="Georgia"/>
                <a:sym typeface="Georgia"/>
              </a:rPr>
              <a:t>Checkout Process</a:t>
            </a:r>
            <a:endParaRPr sz="1700">
              <a:solidFill>
                <a:srgbClr val="0D111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0D1117"/>
                </a:solidFill>
                <a:latin typeface="Georgia"/>
                <a:ea typeface="Georgia"/>
                <a:cs typeface="Georgia"/>
                <a:sym typeface="Georgia"/>
              </a:rPr>
              <a:t>User Profiles</a:t>
            </a:r>
            <a:endParaRPr sz="1700">
              <a:solidFill>
                <a:srgbClr val="0D111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0D1117"/>
                </a:solidFill>
                <a:latin typeface="Georgia"/>
                <a:ea typeface="Georgia"/>
                <a:cs typeface="Georgia"/>
                <a:sym typeface="Georgia"/>
              </a:rPr>
              <a:t>Inventory Management</a:t>
            </a:r>
            <a:endParaRPr sz="1700">
              <a:solidFill>
                <a:srgbClr val="0D111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0D1117"/>
                </a:solidFill>
                <a:latin typeface="Georgia"/>
                <a:ea typeface="Georgia"/>
                <a:cs typeface="Georgia"/>
                <a:sym typeface="Georgia"/>
              </a:rPr>
              <a:t>Money Receipt</a:t>
            </a:r>
            <a:endParaRPr sz="1700">
              <a:solidFill>
                <a:srgbClr val="0D111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